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3" r:id="rId4"/>
    <p:sldId id="259" r:id="rId5"/>
    <p:sldId id="262" r:id="rId6"/>
    <p:sldId id="264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10C6"/>
    <a:srgbClr val="009242"/>
    <a:srgbClr val="9F23DC"/>
    <a:srgbClr val="B513E7"/>
    <a:srgbClr val="9610C0"/>
    <a:srgbClr val="B21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C909-26FE-4657-BCF2-C954690E6DD3}" type="datetimeFigureOut">
              <a:rPr lang="en-GB" smtClean="0"/>
              <a:t>08/12/2018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89DB-68A3-438D-9A6B-5E15200F1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7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C909-26FE-4657-BCF2-C954690E6DD3}" type="datetimeFigureOut">
              <a:rPr lang="en-GB" smtClean="0"/>
              <a:t>08/12/2018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89DB-68A3-438D-9A6B-5E15200F1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47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C909-26FE-4657-BCF2-C954690E6DD3}" type="datetimeFigureOut">
              <a:rPr lang="en-GB" smtClean="0"/>
              <a:t>08/12/2018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89DB-68A3-438D-9A6B-5E15200F1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6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C909-26FE-4657-BCF2-C954690E6DD3}" type="datetimeFigureOut">
              <a:rPr lang="en-GB" smtClean="0"/>
              <a:t>08/12/2018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89DB-68A3-438D-9A6B-5E15200F1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92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C909-26FE-4657-BCF2-C954690E6DD3}" type="datetimeFigureOut">
              <a:rPr lang="en-GB" smtClean="0"/>
              <a:t>08/12/2018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89DB-68A3-438D-9A6B-5E15200F1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02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C909-26FE-4657-BCF2-C954690E6DD3}" type="datetimeFigureOut">
              <a:rPr lang="en-GB" smtClean="0"/>
              <a:t>08/12/2018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89DB-68A3-438D-9A6B-5E15200F1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70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C909-26FE-4657-BCF2-C954690E6DD3}" type="datetimeFigureOut">
              <a:rPr lang="en-GB" smtClean="0"/>
              <a:t>08/12/2018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89DB-68A3-438D-9A6B-5E15200F1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77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C909-26FE-4657-BCF2-C954690E6DD3}" type="datetimeFigureOut">
              <a:rPr lang="en-GB" smtClean="0"/>
              <a:t>08/12/2018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89DB-68A3-438D-9A6B-5E15200F1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8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C909-26FE-4657-BCF2-C954690E6DD3}" type="datetimeFigureOut">
              <a:rPr lang="en-GB" smtClean="0"/>
              <a:t>08/12/2018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89DB-68A3-438D-9A6B-5E15200F1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86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C909-26FE-4657-BCF2-C954690E6DD3}" type="datetimeFigureOut">
              <a:rPr lang="en-GB" smtClean="0"/>
              <a:t>08/12/2018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89DB-68A3-438D-9A6B-5E15200F1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28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C909-26FE-4657-BCF2-C954690E6DD3}" type="datetimeFigureOut">
              <a:rPr lang="en-GB" smtClean="0"/>
              <a:t>08/12/2018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89DB-68A3-438D-9A6B-5E15200F1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6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9C909-26FE-4657-BCF2-C954690E6DD3}" type="datetimeFigureOut">
              <a:rPr lang="en-GB" smtClean="0"/>
              <a:t>08/12/2018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89DB-68A3-438D-9A6B-5E15200F1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03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229200"/>
            <a:ext cx="37652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Advent Assembly PowerPoint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Running time:  2m 45s</a:t>
            </a: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Sound required.</a:t>
            </a: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start.  Do not press click again.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844" y="838348"/>
            <a:ext cx="7034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The church’s year has come to an end . . .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133" y="4126082"/>
            <a:ext cx="518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Green changes . . .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6" name="mannheim_steamroller_veni_veni_o_come_o_come_emanuel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2.329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1538" y="6381328"/>
            <a:ext cx="249560" cy="249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488" y="2482215"/>
            <a:ext cx="8462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The mood changes from </a:t>
            </a:r>
            <a:r>
              <a:rPr lang="en-GB" sz="3200" dirty="0">
                <a:solidFill>
                  <a:schemeClr val="bg1"/>
                </a:solidFill>
              </a:rPr>
              <a:t>celebration and hope . . </a:t>
            </a:r>
            <a:r>
              <a:rPr lang="en-GB" sz="3200" dirty="0" smtClean="0">
                <a:solidFill>
                  <a:schemeClr val="bg1"/>
                </a:solidFill>
              </a:rPr>
              <a:t>.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3322" y="3333226"/>
            <a:ext cx="6063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 smtClean="0">
                <a:solidFill>
                  <a:schemeClr val="bg1"/>
                </a:solidFill>
              </a:rPr>
              <a:t>. . . to preparation and expectation.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1650932"/>
            <a:ext cx="4600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 smtClean="0">
                <a:solidFill>
                  <a:schemeClr val="bg1"/>
                </a:solidFill>
              </a:rPr>
              <a:t>. . . and a new year begins.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4595472"/>
            <a:ext cx="2556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chemeClr val="bg1"/>
                </a:solidFill>
              </a:rPr>
              <a:t>. . . to purple.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3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100">
        <p:fade/>
      </p:transition>
    </mc:Choice>
    <mc:Fallback xmlns="">
      <p:transition spd="med" advClick="0" advTm="71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6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1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02"/>
            <a:ext cx="9144000" cy="31878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007" y="1500185"/>
            <a:ext cx="3810000" cy="3857625"/>
          </a:xfrm>
          <a:prstGeom prst="rect">
            <a:avLst/>
          </a:prstGeom>
        </p:spPr>
      </p:pic>
      <p:sp>
        <p:nvSpPr>
          <p:cNvPr id="4" name="Text Box 1"/>
          <p:cNvSpPr txBox="1"/>
          <p:nvPr/>
        </p:nvSpPr>
        <p:spPr>
          <a:xfrm rot="4626862">
            <a:off x="2555775" y="1403686"/>
            <a:ext cx="4176464" cy="402474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Circl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spc="50" dirty="0">
                <a:ln>
                  <a:noFill/>
                </a:ln>
                <a:solidFill>
                  <a:srgbClr val="E7E6E6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circle of the wreath represents the eternity of God’s </a:t>
            </a:r>
            <a:r>
              <a:rPr lang="en-GB" sz="3600" b="1" spc="50" dirty="0" smtClean="0">
                <a:ln>
                  <a:noFill/>
                </a:ln>
                <a:solidFill>
                  <a:srgbClr val="E7E6E6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87824" y="3428998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491880" y="400506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580112" y="2060848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148064" y="4509120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140224" y="3581398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842180" y="1916832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724128" y="3344051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698164" y="318709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932040" y="501317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986196" y="2030620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658776" y="3158255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347864" y="3200035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748808" y="4899353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" y="691672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The </a:t>
            </a:r>
            <a:r>
              <a:rPr lang="en-GB" sz="2400" b="1" dirty="0" smtClean="0">
                <a:solidFill>
                  <a:srgbClr val="FF0000"/>
                </a:solidFill>
              </a:rPr>
              <a:t>red berries </a:t>
            </a:r>
            <a:r>
              <a:rPr lang="en-GB" sz="2400" dirty="0" smtClean="0">
                <a:solidFill>
                  <a:srgbClr val="FF0000"/>
                </a:solidFill>
              </a:rPr>
              <a:t>represent the blood that Jesus will shed on the cross.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12960" y="3082899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449408" y="2070439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499991" y="2229411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676800" y="217463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436096" y="2537543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940152" y="400506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522791" y="3272043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799520" y="465313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945627" y="469491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0" y="3928437"/>
            <a:ext cx="2092851" cy="2092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19666" y="1586921"/>
            <a:ext cx="65046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 smtClean="0">
                <a:solidFill>
                  <a:srgbClr val="FFFF00"/>
                </a:solidFill>
              </a:rPr>
              <a:t>This is Advent</a:t>
            </a:r>
            <a:endParaRPr lang="en-GB" sz="88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40697" y="2928015"/>
            <a:ext cx="6462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The symbol of Advent is the Advent wreath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" y="5992912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The </a:t>
            </a:r>
            <a:r>
              <a:rPr lang="en-GB" sz="2400" b="1" dirty="0" smtClean="0">
                <a:solidFill>
                  <a:srgbClr val="FF0000"/>
                </a:solidFill>
              </a:rPr>
              <a:t>red ribbon </a:t>
            </a:r>
            <a:r>
              <a:rPr lang="en-GB" sz="2400" dirty="0" smtClean="0">
                <a:solidFill>
                  <a:srgbClr val="FF0000"/>
                </a:solidFill>
              </a:rPr>
              <a:t>represents the blood that flowed from Jesus’ side.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vortex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750"/>
                            </p:stCondLst>
                            <p:childTnLst>
                              <p:par>
                                <p:cTn id="36" presetID="53" presetClass="exit" presetSubtype="32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25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75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25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750"/>
                            </p:stCondLst>
                            <p:childTnLst>
                              <p:par>
                                <p:cTn id="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25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750"/>
                            </p:stCondLst>
                            <p:childTnLst>
                              <p:par>
                                <p:cTn id="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250"/>
                            </p:stCondLst>
                            <p:childTnLst>
                              <p:par>
                                <p:cTn id="7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750"/>
                            </p:stCondLst>
                            <p:childTnLst>
                              <p:par>
                                <p:cTn id="8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250"/>
                            </p:stCondLst>
                            <p:childTnLst>
                              <p:par>
                                <p:cTn id="8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3750"/>
                            </p:stCondLst>
                            <p:childTnLst>
                              <p:par>
                                <p:cTn id="9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250"/>
                            </p:stCondLst>
                            <p:childTnLst>
                              <p:par>
                                <p:cTn id="9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250"/>
                            </p:stCondLst>
                            <p:childTnLst>
                              <p:par>
                                <p:cTn id="10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750"/>
                            </p:stCondLst>
                            <p:childTnLst>
                              <p:par>
                                <p:cTn id="1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6750"/>
                            </p:stCondLst>
                            <p:childTnLst>
                              <p:par>
                                <p:cTn id="1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7250"/>
                            </p:stCondLst>
                            <p:childTnLst>
                              <p:par>
                                <p:cTn id="1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750"/>
                            </p:stCondLst>
                            <p:childTnLst>
                              <p:par>
                                <p:cTn id="1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8250"/>
                            </p:stCondLst>
                            <p:childTnLst>
                              <p:par>
                                <p:cTn id="1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8750"/>
                            </p:stCondLst>
                            <p:childTnLst>
                              <p:par>
                                <p:cTn id="1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9250"/>
                            </p:stCondLst>
                            <p:childTnLst>
                              <p:par>
                                <p:cTn id="1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9750"/>
                            </p:stCondLst>
                            <p:childTnLst>
                              <p:par>
                                <p:cTn id="1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4" presetID="22" presetClass="exit" presetSubtype="1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3" grpId="0"/>
      <p:bldP spid="13" grpId="1"/>
      <p:bldP spid="29" grpId="0"/>
      <p:bldP spid="29" grpId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1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323528" y="875030"/>
            <a:ext cx="5434290" cy="543429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4421715" cy="486388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31640" y="5157192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788024" y="4797152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636440" y="5461992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788840" y="5614392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636440" y="6161045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492424" y="5082547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816002" y="536557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960018" y="6063208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032026" y="5247389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004864" y="5365576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942317" y="5103373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707904" y="5007902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99592" y="5683763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444617" y="560492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563279" y="5539747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545715" y="1279900"/>
            <a:ext cx="3456024" cy="1200329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The four candles represent the four weeks of Advent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90189" y="3477975"/>
            <a:ext cx="504665" cy="864096"/>
          </a:xfrm>
          <a:prstGeom prst="rect">
            <a:avLst/>
          </a:prstGeom>
          <a:solidFill>
            <a:srgbClr val="B21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960018" y="1980665"/>
            <a:ext cx="504665" cy="864096"/>
          </a:xfrm>
          <a:prstGeom prst="rect">
            <a:avLst/>
          </a:prstGeom>
          <a:solidFill>
            <a:srgbClr val="B21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938739" y="2604254"/>
            <a:ext cx="504665" cy="864096"/>
          </a:xfrm>
          <a:prstGeom prst="rect">
            <a:avLst/>
          </a:prstGeom>
          <a:solidFill>
            <a:srgbClr val="B21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747029" y="3284984"/>
            <a:ext cx="504665" cy="757300"/>
          </a:xfrm>
          <a:prstGeom prst="rect">
            <a:avLst/>
          </a:prstGeom>
          <a:solidFill>
            <a:srgbClr val="9F2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545715" y="2712793"/>
            <a:ext cx="3456024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On each Sunday of Advent</a:t>
            </a:r>
          </a:p>
          <a:p>
            <a:r>
              <a:rPr lang="en-GB" sz="2400" dirty="0">
                <a:solidFill>
                  <a:srgbClr val="FFFF00"/>
                </a:solidFill>
              </a:rPr>
              <a:t>a</a:t>
            </a:r>
            <a:r>
              <a:rPr lang="en-GB" sz="2400" dirty="0" smtClean="0">
                <a:solidFill>
                  <a:srgbClr val="FFFF00"/>
                </a:solidFill>
              </a:rPr>
              <a:t>nother candle is lit.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45715" y="3776354"/>
            <a:ext cx="3456024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As Christmas comes closer</a:t>
            </a:r>
            <a:br>
              <a:rPr lang="en-GB" sz="2400" dirty="0" smtClean="0">
                <a:solidFill>
                  <a:srgbClr val="FFFF00"/>
                </a:solidFill>
              </a:rPr>
            </a:br>
            <a:r>
              <a:rPr lang="en-GB" sz="2400" dirty="0" smtClean="0">
                <a:solidFill>
                  <a:srgbClr val="FFFF00"/>
                </a:solidFill>
              </a:rPr>
              <a:t>the light grows.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45715" y="4839914"/>
            <a:ext cx="3456024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Christ is the </a:t>
            </a:r>
            <a:br>
              <a:rPr lang="en-GB" sz="2400" dirty="0" smtClean="0">
                <a:solidFill>
                  <a:srgbClr val="FFFF00"/>
                </a:solidFill>
              </a:rPr>
            </a:br>
            <a:r>
              <a:rPr lang="en-GB" sz="2400" dirty="0" smtClean="0">
                <a:solidFill>
                  <a:srgbClr val="FFFF00"/>
                </a:solidFill>
              </a:rPr>
              <a:t>light of the world.</a:t>
            </a:r>
          </a:p>
        </p:txBody>
      </p:sp>
    </p:spTree>
    <p:extLst>
      <p:ext uri="{BB962C8B-B14F-4D97-AF65-F5344CB8AC3E}">
        <p14:creationId xmlns:p14="http://schemas.microsoft.com/office/powerpoint/2010/main" val="23332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300">
        <p:fade/>
      </p:transition>
    </mc:Choice>
    <mc:Fallback xmlns="">
      <p:transition spd="med" advClick="0" advTm="6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21" grpId="0" animBg="1"/>
      <p:bldP spid="22" grpId="0" animBg="1"/>
      <p:bldP spid="23" grpId="0" animBg="1"/>
      <p:bldP spid="24" grpId="0" animBg="1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1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8246163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O come, O come, Emmanuel,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221088"/>
            <a:ext cx="2225702" cy="244827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773083" y="6165304"/>
            <a:ext cx="118136" cy="1181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7019246" y="6039900"/>
            <a:ext cx="125404" cy="1254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631245" y="609329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060089" y="6021288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113485" y="613942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55576" y="1232756"/>
            <a:ext cx="559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and </a:t>
            </a:r>
            <a:r>
              <a:rPr lang="en-GB" sz="3600" dirty="0" smtClean="0">
                <a:solidFill>
                  <a:srgbClr val="FFFF00"/>
                </a:solidFill>
              </a:rPr>
              <a:t>cheer our </a:t>
            </a:r>
            <a:r>
              <a:rPr lang="en-GB" sz="3600" dirty="0">
                <a:solidFill>
                  <a:srgbClr val="FFFF00"/>
                </a:solidFill>
              </a:rPr>
              <a:t>spirits </a:t>
            </a:r>
            <a:endParaRPr lang="en-GB" sz="3600" dirty="0" smtClean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1988840"/>
            <a:ext cx="559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by </a:t>
            </a:r>
            <a:r>
              <a:rPr lang="en-GB" sz="3600" dirty="0">
                <a:solidFill>
                  <a:srgbClr val="FFFF00"/>
                </a:solidFill>
              </a:rPr>
              <a:t>t</a:t>
            </a:r>
            <a:r>
              <a:rPr lang="en-GB" sz="3600" dirty="0" smtClean="0">
                <a:solidFill>
                  <a:srgbClr val="FFFF00"/>
                </a:solidFill>
              </a:rPr>
              <a:t>hine </a:t>
            </a:r>
            <a:r>
              <a:rPr lang="en-GB" sz="3600" dirty="0">
                <a:solidFill>
                  <a:srgbClr val="FFFF00"/>
                </a:solidFill>
              </a:rPr>
              <a:t>advent </a:t>
            </a:r>
            <a:r>
              <a:rPr lang="en-GB" sz="3600" dirty="0" smtClean="0">
                <a:solidFill>
                  <a:srgbClr val="FFFF00"/>
                </a:solidFill>
              </a:rPr>
              <a:t>here.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532440" y="587727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8" y="2855863"/>
            <a:ext cx="5388459" cy="3741489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15825" y="476672"/>
            <a:ext cx="55185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Emmanuel</a:t>
            </a:r>
          </a:p>
          <a:p>
            <a:r>
              <a:rPr lang="en-GB" sz="3600" dirty="0">
                <a:solidFill>
                  <a:schemeClr val="bg1"/>
                </a:solidFill>
              </a:rPr>
              <a:t>i</a:t>
            </a:r>
            <a:r>
              <a:rPr lang="en-GB" sz="3600" dirty="0" smtClean="0">
                <a:solidFill>
                  <a:schemeClr val="bg1"/>
                </a:solidFill>
              </a:rPr>
              <a:t>s the name we use for Jesus</a:t>
            </a:r>
          </a:p>
          <a:p>
            <a:r>
              <a:rPr lang="en-GB" sz="3600" dirty="0">
                <a:solidFill>
                  <a:schemeClr val="bg1"/>
                </a:solidFill>
              </a:rPr>
              <a:t>a</a:t>
            </a:r>
            <a:r>
              <a:rPr lang="en-GB" sz="3600" dirty="0" smtClean="0">
                <a:solidFill>
                  <a:schemeClr val="bg1"/>
                </a:solidFill>
              </a:rPr>
              <a:t>t this time of year.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Emmanuel means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‘God is with us.’</a:t>
            </a:r>
          </a:p>
        </p:txBody>
      </p:sp>
    </p:spTree>
    <p:extLst>
      <p:ext uri="{BB962C8B-B14F-4D97-AF65-F5344CB8AC3E}">
        <p14:creationId xmlns:p14="http://schemas.microsoft.com/office/powerpoint/2010/main" val="39505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2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250"/>
                            </p:stCondLst>
                            <p:childTnLst>
                              <p:par>
                                <p:cTn id="5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2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2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25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25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7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 uiExpand="1" build="p"/>
      <p:bldP spid="13" grpId="1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1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090" y="404664"/>
            <a:ext cx="8490398" cy="550920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“An angel 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appeared to Joseph in a dream 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and said: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‘Do not be afraid to take Mary home as your wife.  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She will give birth to a son 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and you must name him Jesus, 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because he is the one who is to save his people.’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The virgin will conceive</a:t>
            </a:r>
          </a:p>
          <a:p>
            <a:r>
              <a:rPr lang="en-GB" sz="3200" dirty="0">
                <a:solidFill>
                  <a:schemeClr val="bg1"/>
                </a:solidFill>
              </a:rPr>
              <a:t>a</a:t>
            </a:r>
            <a:r>
              <a:rPr lang="en-GB" sz="3200" dirty="0" smtClean="0">
                <a:solidFill>
                  <a:schemeClr val="bg1"/>
                </a:solidFill>
              </a:rPr>
              <a:t>nd give birth to a son</a:t>
            </a:r>
          </a:p>
          <a:p>
            <a:r>
              <a:rPr lang="en-GB" sz="3200" dirty="0">
                <a:solidFill>
                  <a:schemeClr val="bg1"/>
                </a:solidFill>
              </a:rPr>
              <a:t>a</a:t>
            </a:r>
            <a:r>
              <a:rPr lang="en-GB" sz="3200" dirty="0" smtClean="0">
                <a:solidFill>
                  <a:schemeClr val="bg1"/>
                </a:solidFill>
              </a:rPr>
              <a:t>nd they will call him</a:t>
            </a:r>
          </a:p>
          <a:p>
            <a:r>
              <a:rPr lang="en-GB" sz="3200" dirty="0" smtClean="0">
                <a:solidFill>
                  <a:srgbClr val="FFFF00"/>
                </a:solidFill>
              </a:rPr>
              <a:t>Emmanuel</a:t>
            </a:r>
            <a:r>
              <a:rPr lang="en-GB" sz="3200" dirty="0" smtClean="0">
                <a:solidFill>
                  <a:schemeClr val="bg1"/>
                </a:solidFill>
              </a:rPr>
              <a:t>.”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221088"/>
            <a:ext cx="2225702" cy="244827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773083" y="6165304"/>
            <a:ext cx="118136" cy="1181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7000634" y="6021288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631245" y="609329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060089" y="6021288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113485" y="613942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788562" y="6288939"/>
            <a:ext cx="3223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The Gospel of St Matthew, chapter 1</a:t>
            </a:r>
            <a:endParaRPr lang="en-GB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2" t="1968" r="-1" b="1"/>
          <a:stretch/>
        </p:blipFill>
        <p:spPr>
          <a:xfrm>
            <a:off x="-36513" y="-315416"/>
            <a:ext cx="9180513" cy="7173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5445224"/>
            <a:ext cx="36431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 smtClean="0">
                <a:gradFill flip="none" rotWithShape="1">
                  <a:gsLst>
                    <a:gs pos="0">
                      <a:srgbClr val="9B10C6">
                        <a:shade val="30000"/>
                        <a:satMod val="115000"/>
                      </a:srgbClr>
                    </a:gs>
                    <a:gs pos="50000">
                      <a:srgbClr val="9B10C6">
                        <a:shade val="67500"/>
                        <a:satMod val="115000"/>
                      </a:srgbClr>
                    </a:gs>
                    <a:gs pos="100000">
                      <a:srgbClr val="9B10C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</a:rPr>
              <a:t>ADVENT</a:t>
            </a:r>
            <a:endParaRPr lang="en-GB" sz="8000" dirty="0">
              <a:gradFill flip="none" rotWithShape="1">
                <a:gsLst>
                  <a:gs pos="0">
                    <a:srgbClr val="9B10C6">
                      <a:shade val="30000"/>
                      <a:satMod val="115000"/>
                    </a:srgbClr>
                  </a:gs>
                  <a:gs pos="50000">
                    <a:srgbClr val="9B10C6">
                      <a:shade val="67500"/>
                      <a:satMod val="115000"/>
                    </a:srgbClr>
                  </a:gs>
                  <a:gs pos="100000">
                    <a:srgbClr val="9B10C6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4482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244</Words>
  <Application>Microsoft Office PowerPoint</Application>
  <PresentationFormat>On-screen Show (4:3)</PresentationFormat>
  <Paragraphs>40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</dc:creator>
  <cp:lastModifiedBy>aporter</cp:lastModifiedBy>
  <cp:revision>37</cp:revision>
  <dcterms:created xsi:type="dcterms:W3CDTF">2012-11-17T11:40:10Z</dcterms:created>
  <dcterms:modified xsi:type="dcterms:W3CDTF">2018-12-08T18:19:56Z</dcterms:modified>
</cp:coreProperties>
</file>